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336" userDrawn="1">
          <p15:clr>
            <a:srgbClr val="A4A3A4"/>
          </p15:clr>
        </p15:guide>
        <p15:guide id="2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174" y="66"/>
      </p:cViewPr>
      <p:guideLst>
        <p:guide orient="horz" pos="5336"/>
        <p:guide pos="3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3265-734A-4AD8-8D35-E1FBF0919575}" type="datetimeFigureOut">
              <a:rPr lang="it-IT" smtClean="0"/>
              <a:t>15/05/2026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4BC3-B4A4-4B74-912A-F0BF4C56F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15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04BC3-B4A4-4B74-912A-F0BF4C56F0C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48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1"/>
            <a:ext cx="5829300" cy="780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74" b="1" i="0">
                <a:solidFill>
                  <a:srgbClr val="1884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569" y="379675"/>
            <a:ext cx="5698859" cy="780855"/>
          </a:xfrm>
        </p:spPr>
        <p:txBody>
          <a:bodyPr lIns="0" tIns="0" rIns="0" bIns="0"/>
          <a:lstStyle>
            <a:lvl1pPr>
              <a:defRPr sz="5074" b="1" i="0">
                <a:solidFill>
                  <a:srgbClr val="1884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569" y="379675"/>
            <a:ext cx="5698859" cy="780855"/>
          </a:xfrm>
        </p:spPr>
        <p:txBody>
          <a:bodyPr lIns="0" tIns="0" rIns="0" bIns="0"/>
          <a:lstStyle>
            <a:lvl1pPr>
              <a:defRPr sz="5074" b="1" i="0">
                <a:solidFill>
                  <a:srgbClr val="1884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1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1" y="227838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569" y="379675"/>
            <a:ext cx="5698859" cy="780855"/>
          </a:xfrm>
        </p:spPr>
        <p:txBody>
          <a:bodyPr lIns="0" tIns="0" rIns="0" bIns="0"/>
          <a:lstStyle>
            <a:lvl1pPr>
              <a:defRPr sz="5074" b="1" i="0">
                <a:solidFill>
                  <a:srgbClr val="1884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48795" cy="9906000"/>
          </a:xfrm>
          <a:custGeom>
            <a:avLst/>
            <a:gdLst/>
            <a:ahLst/>
            <a:cxnLst/>
            <a:rect l="l" t="t" r="r" b="b"/>
            <a:pathLst>
              <a:path w="3779520" h="5346700">
                <a:moveTo>
                  <a:pt x="3779520" y="0"/>
                </a:moveTo>
                <a:lnTo>
                  <a:pt x="0" y="0"/>
                </a:lnTo>
                <a:lnTo>
                  <a:pt x="0" y="5346192"/>
                </a:lnTo>
                <a:lnTo>
                  <a:pt x="3779520" y="5346192"/>
                </a:lnTo>
                <a:lnTo>
                  <a:pt x="3779520" y="0"/>
                </a:lnTo>
                <a:close/>
              </a:path>
            </a:pathLst>
          </a:custGeom>
          <a:solidFill>
            <a:srgbClr val="007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2440" y="307768"/>
            <a:ext cx="6197515" cy="9236580"/>
          </a:xfrm>
          <a:custGeom>
            <a:avLst/>
            <a:gdLst/>
            <a:ahLst/>
            <a:cxnLst/>
            <a:rect l="l" t="t" r="r" b="b"/>
            <a:pathLst>
              <a:path w="3420110" h="4985385">
                <a:moveTo>
                  <a:pt x="3419855" y="0"/>
                </a:moveTo>
                <a:lnTo>
                  <a:pt x="0" y="0"/>
                </a:lnTo>
                <a:lnTo>
                  <a:pt x="0" y="4985004"/>
                </a:lnTo>
                <a:lnTo>
                  <a:pt x="3419855" y="4985004"/>
                </a:lnTo>
                <a:lnTo>
                  <a:pt x="3419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569" y="379675"/>
            <a:ext cx="569885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884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1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1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28492">
        <a:defRPr>
          <a:latin typeface="+mn-lt"/>
          <a:ea typeface="+mn-ea"/>
          <a:cs typeface="+mn-cs"/>
        </a:defRPr>
      </a:lvl2pPr>
      <a:lvl3pPr marL="1656984">
        <a:defRPr>
          <a:latin typeface="+mn-lt"/>
          <a:ea typeface="+mn-ea"/>
          <a:cs typeface="+mn-cs"/>
        </a:defRPr>
      </a:lvl3pPr>
      <a:lvl4pPr marL="2485476">
        <a:defRPr>
          <a:latin typeface="+mn-lt"/>
          <a:ea typeface="+mn-ea"/>
          <a:cs typeface="+mn-cs"/>
        </a:defRPr>
      </a:lvl4pPr>
      <a:lvl5pPr marL="3313968">
        <a:defRPr>
          <a:latin typeface="+mn-lt"/>
          <a:ea typeface="+mn-ea"/>
          <a:cs typeface="+mn-cs"/>
        </a:defRPr>
      </a:lvl5pPr>
      <a:lvl6pPr marL="4142461">
        <a:defRPr>
          <a:latin typeface="+mn-lt"/>
          <a:ea typeface="+mn-ea"/>
          <a:cs typeface="+mn-cs"/>
        </a:defRPr>
      </a:lvl6pPr>
      <a:lvl7pPr marL="4970953">
        <a:defRPr>
          <a:latin typeface="+mn-lt"/>
          <a:ea typeface="+mn-ea"/>
          <a:cs typeface="+mn-cs"/>
        </a:defRPr>
      </a:lvl7pPr>
      <a:lvl8pPr marL="5799445">
        <a:defRPr>
          <a:latin typeface="+mn-lt"/>
          <a:ea typeface="+mn-ea"/>
          <a:cs typeface="+mn-cs"/>
        </a:defRPr>
      </a:lvl8pPr>
      <a:lvl9pPr marL="662793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86" y="9589650"/>
            <a:ext cx="1356641" cy="217195"/>
          </a:xfrm>
          <a:prstGeom prst="rect">
            <a:avLst/>
          </a:prstGeom>
        </p:spPr>
        <p:txBody>
          <a:bodyPr vert="horz" wrap="square" lIns="0" tIns="21863" rIns="0" bIns="0" rtlCol="0">
            <a:spAutoFit/>
          </a:bodyPr>
          <a:lstStyle/>
          <a:p>
            <a:pPr marL="23014">
              <a:spcBef>
                <a:spcPts val="172"/>
              </a:spcBef>
            </a:pPr>
            <a:r>
              <a:rPr sz="1268" b="1" spc="-36" dirty="0">
                <a:solidFill>
                  <a:srgbClr val="FFFFFF"/>
                </a:solidFill>
                <a:latin typeface="Arial"/>
                <a:cs typeface="Arial"/>
              </a:rPr>
              <a:t>www.asst-</a:t>
            </a:r>
            <a:r>
              <a:rPr sz="1268" b="1" spc="-18" dirty="0">
                <a:solidFill>
                  <a:srgbClr val="FFFFFF"/>
                </a:solidFill>
                <a:latin typeface="Arial"/>
                <a:cs typeface="Arial"/>
              </a:rPr>
              <a:t>pg23.it</a:t>
            </a:r>
            <a:endParaRPr sz="1268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1800" y="5893975"/>
            <a:ext cx="6015688" cy="1709718"/>
          </a:xfrm>
          <a:prstGeom prst="rect">
            <a:avLst/>
          </a:prstGeom>
        </p:spPr>
        <p:txBody>
          <a:bodyPr vert="horz" wrap="square" lIns="0" tIns="21863" rIns="0" bIns="0" rtlCol="0">
            <a:spAutoFit/>
          </a:bodyPr>
          <a:lstStyle/>
          <a:p>
            <a:pPr marL="23014" marR="9205" algn="just">
              <a:spcBef>
                <a:spcPts val="172"/>
              </a:spcBef>
            </a:pPr>
            <a:r>
              <a:rPr lang="it-IT" sz="1200" dirty="0">
                <a:latin typeface="Arial MT"/>
                <a:cs typeface="Arial MT"/>
              </a:rPr>
              <a:t>L'adolescenza è un periodo di intense trasformazioni i cui significati si possono esprimere attraverso una pluralità di linguaggi, tra cui quello del corpo e del rapporto con il cibo. La Casa di Comunità, in quanto luogo di prossimità, ha il compito di valorizzare le risorse dei ragazzi, delle loro famiglie e comunità, favorendo riletture dei comportamenti e sostenerne la salute.</a:t>
            </a:r>
          </a:p>
          <a:p>
            <a:pPr marL="23014" marR="9205" algn="just">
              <a:spcBef>
                <a:spcPts val="172"/>
              </a:spcBef>
            </a:pPr>
            <a:r>
              <a:rPr lang="it-IT" sz="1200" dirty="0">
                <a:latin typeface="Arial MT"/>
                <a:cs typeface="Arial MT"/>
              </a:rPr>
              <a:t>Interverranno </a:t>
            </a:r>
            <a:r>
              <a:rPr sz="1200" dirty="0">
                <a:latin typeface="Arial MT"/>
                <a:cs typeface="Arial MT"/>
              </a:rPr>
              <a:t>all’</a:t>
            </a:r>
            <a:r>
              <a:rPr lang="it-IT" sz="1200" dirty="0">
                <a:latin typeface="Arial MT"/>
                <a:cs typeface="Arial MT"/>
              </a:rPr>
              <a:t> i</a:t>
            </a:r>
            <a:r>
              <a:rPr sz="1200" dirty="0" err="1">
                <a:latin typeface="Arial MT"/>
                <a:cs typeface="Arial MT"/>
              </a:rPr>
              <a:t>ncontro</a:t>
            </a:r>
            <a:r>
              <a:rPr sz="1200" spc="471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</a:rPr>
              <a:t>la  </a:t>
            </a:r>
            <a:r>
              <a:rPr lang="it-IT" sz="1200" dirty="0">
                <a:latin typeface="Arial MT"/>
              </a:rPr>
              <a:t>dott.ssa</a:t>
            </a:r>
            <a:r>
              <a:rPr sz="1200" dirty="0">
                <a:latin typeface="Arial MT"/>
              </a:rPr>
              <a:t>  </a:t>
            </a:r>
            <a:r>
              <a:rPr lang="it-IT" sz="1200" b="1" spc="-18" dirty="0">
                <a:latin typeface="Arial"/>
                <a:cs typeface="Arial"/>
              </a:rPr>
              <a:t>Monica </a:t>
            </a:r>
            <a:r>
              <a:rPr lang="it-IT" sz="1200" b="1" spc="-18" dirty="0" err="1">
                <a:latin typeface="Arial"/>
                <a:cs typeface="Arial"/>
              </a:rPr>
              <a:t>Airoldi</a:t>
            </a:r>
            <a:r>
              <a:rPr sz="1200" dirty="0">
                <a:latin typeface="Arial MT"/>
                <a:cs typeface="Arial MT"/>
              </a:rPr>
              <a:t>,</a:t>
            </a:r>
            <a:r>
              <a:rPr sz="1200" spc="370" dirty="0">
                <a:latin typeface="Arial MT"/>
                <a:cs typeface="Arial MT"/>
              </a:rPr>
              <a:t> </a:t>
            </a:r>
            <a:r>
              <a:rPr lang="it-IT" sz="1200" dirty="0">
                <a:latin typeface="Arial"/>
                <a:cs typeface="Arial"/>
              </a:rPr>
              <a:t>medico</a:t>
            </a:r>
            <a:r>
              <a:rPr lang="it-IT" sz="1200" spc="370" dirty="0">
                <a:latin typeface="Arial MT"/>
                <a:cs typeface="Arial MT"/>
              </a:rPr>
              <a:t> </a:t>
            </a:r>
            <a:r>
              <a:rPr lang="it-IT" sz="1200" dirty="0">
                <a:latin typeface="Arial"/>
                <a:cs typeface="Arial"/>
              </a:rPr>
              <a:t>del Distretto Valle Brembana, Valle Imagna e Villa d’Almé, il dott. </a:t>
            </a:r>
            <a:r>
              <a:rPr lang="it-IT" sz="1200" b="1" dirty="0">
                <a:latin typeface="Arial"/>
                <a:cs typeface="Arial"/>
              </a:rPr>
              <a:t>Alessandro de Bernardis</a:t>
            </a:r>
            <a:r>
              <a:rPr lang="it-IT" sz="1200" dirty="0">
                <a:latin typeface="Arial"/>
                <a:cs typeface="Arial"/>
              </a:rPr>
              <a:t>, medico delle Cure </a:t>
            </a:r>
            <a:r>
              <a:rPr lang="it-IT" sz="1200">
                <a:latin typeface="Arial"/>
                <a:cs typeface="Arial"/>
              </a:rPr>
              <a:t>Primiare</a:t>
            </a:r>
            <a:r>
              <a:rPr lang="it-IT" sz="1200" dirty="0">
                <a:latin typeface="Arial"/>
                <a:cs typeface="Arial"/>
              </a:rPr>
              <a:t>, e la dr.ssa </a:t>
            </a:r>
            <a:r>
              <a:rPr lang="it-IT" sz="1200" b="1" dirty="0">
                <a:latin typeface="Arial"/>
                <a:cs typeface="Arial"/>
              </a:rPr>
              <a:t>Valentina Strappa</a:t>
            </a:r>
            <a:r>
              <a:rPr lang="it-IT" sz="1200" dirty="0">
                <a:latin typeface="Arial"/>
                <a:cs typeface="Arial"/>
              </a:rPr>
              <a:t>, </a:t>
            </a:r>
            <a:r>
              <a:rPr lang="it-IT" sz="1200" dirty="0">
                <a:solidFill>
                  <a:schemeClr val="tx1"/>
                </a:solidFill>
                <a:latin typeface="Arial"/>
                <a:cs typeface="Arial"/>
              </a:rPr>
              <a:t>psicologa dell’Unità di Psicologia </a:t>
            </a:r>
            <a:r>
              <a:rPr lang="it-IT" sz="1200" dirty="0">
                <a:latin typeface="Arial"/>
                <a:cs typeface="Arial"/>
              </a:rPr>
              <a:t>dell’ASST Papa Giovanni XXIII.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0121" y="465504"/>
            <a:ext cx="6174778" cy="883851"/>
          </a:xfrm>
          <a:prstGeom prst="rect">
            <a:avLst/>
          </a:prstGeom>
        </p:spPr>
        <p:txBody>
          <a:bodyPr vert="horz" wrap="square" lIns="0" tIns="21863" rIns="0" bIns="0" rtlCol="0">
            <a:spAutoFit/>
          </a:bodyPr>
          <a:lstStyle/>
          <a:p>
            <a:pPr marL="23014" algn="ctr">
              <a:spcBef>
                <a:spcPts val="172"/>
              </a:spcBef>
            </a:pPr>
            <a:r>
              <a:rPr lang="it-IT" sz="2800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Adolescenza e salute: </a:t>
            </a:r>
            <a:br>
              <a:rPr lang="it-IT" sz="2800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it-IT" sz="2800" dirty="0">
                <a:solidFill>
                  <a:srgbClr val="00774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quando il corpo diventa linguaggio</a:t>
            </a:r>
            <a:endParaRPr sz="2800" spc="-18" dirty="0">
              <a:solidFill>
                <a:srgbClr val="00774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912" y="7646575"/>
            <a:ext cx="6015688" cy="506825"/>
          </a:xfrm>
          <a:prstGeom prst="rect">
            <a:avLst/>
          </a:prstGeom>
        </p:spPr>
        <p:txBody>
          <a:bodyPr vert="horz" wrap="square" lIns="0" tIns="21863" rIns="0" bIns="0" rtlCol="0">
            <a:spAutoFit/>
          </a:bodyPr>
          <a:lstStyle/>
          <a:p>
            <a:pPr marL="23014" marR="9205" algn="just">
              <a:spcBef>
                <a:spcPts val="172"/>
              </a:spcBef>
            </a:pP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Incontri </a:t>
            </a:r>
            <a:r>
              <a:rPr sz="1050" i="1" spc="-18" dirty="0">
                <a:latin typeface="Helvetica" panose="020B0604020202020204" pitchFamily="34" charset="0"/>
                <a:cs typeface="Helvetica" panose="020B0604020202020204" pitchFamily="34" charset="0"/>
              </a:rPr>
              <a:t>promossi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 dal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Distretto</a:t>
            </a:r>
            <a:r>
              <a:rPr sz="1050" b="1" i="1" spc="-4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Valle</a:t>
            </a:r>
            <a:r>
              <a:rPr sz="1050" b="1" i="1" spc="-18" dirty="0">
                <a:latin typeface="Helvetica" panose="020B0604020202020204" pitchFamily="34" charset="0"/>
                <a:cs typeface="Helvetica" panose="020B0604020202020204" pitchFamily="34" charset="0"/>
              </a:rPr>
              <a:t> Brembana,</a:t>
            </a:r>
            <a:r>
              <a:rPr sz="1050" b="1" i="1" spc="-27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Valle</a:t>
            </a:r>
            <a:r>
              <a:rPr sz="1050" b="1" i="1" spc="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Imagna</a:t>
            </a:r>
            <a:r>
              <a:rPr sz="1050" b="1" i="1" spc="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sz="1050" b="1" i="1" spc="-4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Villa</a:t>
            </a:r>
            <a:r>
              <a:rPr sz="1050" b="1" i="1" spc="18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d’Almè</a:t>
            </a:r>
            <a:r>
              <a:rPr sz="1050" b="1" i="1" spc="3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sz="1050" i="1" spc="-4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spc="-36" dirty="0">
                <a:latin typeface="Helvetica" panose="020B0604020202020204" pitchFamily="34" charset="0"/>
                <a:cs typeface="Helvetica" panose="020B0604020202020204" pitchFamily="34" charset="0"/>
              </a:rPr>
              <a:t>dalla</a:t>
            </a:r>
            <a:r>
              <a:rPr sz="1050" i="1" spc="90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Direzione</a:t>
            </a:r>
            <a:r>
              <a:rPr sz="1050" i="1" spc="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Socio</a:t>
            </a:r>
            <a:r>
              <a:rPr sz="1050" i="1" spc="-18" dirty="0">
                <a:latin typeface="Helvetica" panose="020B0604020202020204" pitchFamily="34" charset="0"/>
                <a:cs typeface="Helvetica" panose="020B0604020202020204" pitchFamily="34" charset="0"/>
              </a:rPr>
              <a:t> Sanitaria</a:t>
            </a:r>
            <a:r>
              <a:rPr sz="1050" i="1" spc="3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della ASST</a:t>
            </a:r>
            <a:r>
              <a:rPr sz="1050" i="1" spc="-4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Papa Giovanni</a:t>
            </a:r>
            <a:r>
              <a:rPr sz="1050" i="1" spc="-9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XXIII,</a:t>
            </a:r>
            <a:r>
              <a:rPr sz="1050" i="1" spc="-54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sz="1050" i="1" spc="-27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spc="-18" dirty="0">
                <a:latin typeface="Helvetica" panose="020B0604020202020204" pitchFamily="34" charset="0"/>
                <a:cs typeface="Helvetica" panose="020B0604020202020204" pitchFamily="34" charset="0"/>
              </a:rPr>
              <a:t>collaborazione</a:t>
            </a:r>
            <a:r>
              <a:rPr sz="1050" i="1" spc="54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con</a:t>
            </a:r>
            <a:r>
              <a:rPr sz="1050" i="1" spc="-3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sz="1050" i="1" spc="3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050" b="1" i="1" spc="-18" dirty="0" err="1">
                <a:latin typeface="Helvetica" panose="020B0604020202020204" pitchFamily="34" charset="0"/>
                <a:cs typeface="Helvetica" panose="020B0604020202020204" pitchFamily="34" charset="0"/>
              </a:rPr>
              <a:t>Comune</a:t>
            </a:r>
            <a:r>
              <a:rPr lang="it-IT" sz="1050" b="1" i="1" spc="-18" dirty="0">
                <a:latin typeface="Helvetica" panose="020B0604020202020204" pitchFamily="34" charset="0"/>
                <a:cs typeface="Helvetica" panose="020B0604020202020204" pitchFamily="34" charset="0"/>
              </a:rPr>
              <a:t> di Piazza Brembana.</a:t>
            </a:r>
            <a:endParaRPr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8590" y="8479100"/>
            <a:ext cx="1455949" cy="66384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128313" y="8136524"/>
            <a:ext cx="3180792" cy="269459"/>
          </a:xfrm>
          <a:prstGeom prst="rect">
            <a:avLst/>
          </a:prstGeom>
        </p:spPr>
        <p:txBody>
          <a:bodyPr vert="horz" wrap="square" lIns="0" tIns="23013" rIns="0" bIns="0" rtlCol="0">
            <a:spAutoFit/>
          </a:bodyPr>
          <a:lstStyle/>
          <a:p>
            <a:pPr marL="23014">
              <a:spcBef>
                <a:spcPts val="181"/>
              </a:spcBef>
            </a:pPr>
            <a:r>
              <a:rPr sz="1600" b="1" dirty="0">
                <a:solidFill>
                  <a:srgbClr val="007743"/>
                </a:solidFill>
                <a:latin typeface="Arial"/>
                <a:cs typeface="Arial"/>
              </a:rPr>
              <a:t>ACCESSO</a:t>
            </a:r>
            <a:r>
              <a:rPr sz="1600" b="1" spc="-9" dirty="0">
                <a:solidFill>
                  <a:srgbClr val="0077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7743"/>
                </a:solidFill>
                <a:latin typeface="Arial"/>
                <a:cs typeface="Arial"/>
              </a:rPr>
              <a:t>LIBERO</a:t>
            </a:r>
            <a:r>
              <a:rPr sz="1600" b="1" spc="-72" dirty="0">
                <a:solidFill>
                  <a:srgbClr val="0077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7743"/>
                </a:solidFill>
                <a:latin typeface="Arial"/>
                <a:cs typeface="Arial"/>
              </a:rPr>
              <a:t>E</a:t>
            </a:r>
            <a:r>
              <a:rPr sz="1600" b="1" spc="-54" dirty="0">
                <a:solidFill>
                  <a:srgbClr val="007743"/>
                </a:solidFill>
                <a:latin typeface="Arial"/>
                <a:cs typeface="Arial"/>
              </a:rPr>
              <a:t> </a:t>
            </a:r>
            <a:r>
              <a:rPr sz="1600" b="1" spc="-18" dirty="0">
                <a:solidFill>
                  <a:srgbClr val="007743"/>
                </a:solidFill>
                <a:latin typeface="Arial"/>
                <a:cs typeface="Arial"/>
              </a:rPr>
              <a:t>GRATUITO</a:t>
            </a:r>
            <a:endParaRPr sz="1600" dirty="0">
              <a:solidFill>
                <a:srgbClr val="007743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6603" y="1257582"/>
            <a:ext cx="5928751" cy="331014"/>
          </a:xfrm>
          <a:prstGeom prst="rect">
            <a:avLst/>
          </a:prstGeom>
        </p:spPr>
        <p:txBody>
          <a:bodyPr vert="horz" wrap="square" lIns="0" tIns="23013" rIns="0" bIns="0" rtlCol="0">
            <a:spAutoFit/>
          </a:bodyPr>
          <a:lstStyle/>
          <a:p>
            <a:pPr marL="47176" marR="9205" algn="ctr">
              <a:spcBef>
                <a:spcPts val="181"/>
              </a:spcBef>
            </a:pPr>
            <a:r>
              <a:rPr lang="it-IT" sz="2000" b="1" i="1" dirty="0">
                <a:solidFill>
                  <a:srgbClr val="007743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Incontro </a:t>
            </a:r>
            <a:r>
              <a:rPr sz="2000" b="1" i="1" dirty="0" err="1">
                <a:solidFill>
                  <a:srgbClr val="007743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rivolt</a:t>
            </a:r>
            <a:r>
              <a:rPr lang="it-IT" sz="2000" b="1" i="1" dirty="0">
                <a:solidFill>
                  <a:srgbClr val="007743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 ai genitori</a:t>
            </a:r>
            <a:endParaRPr sz="2000" b="1" i="1" dirty="0">
              <a:solidFill>
                <a:srgbClr val="007743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1925" y="5937854"/>
            <a:ext cx="3144090" cy="273043"/>
          </a:xfrm>
          <a:prstGeom prst="rect">
            <a:avLst/>
          </a:prstGeom>
        </p:spPr>
        <p:txBody>
          <a:bodyPr vert="horz" wrap="square" lIns="0" tIns="21863" rIns="0" bIns="0" rtlCol="0">
            <a:spAutoFit/>
          </a:bodyPr>
          <a:lstStyle/>
          <a:p>
            <a:pPr marL="23014">
              <a:spcBef>
                <a:spcPts val="172"/>
              </a:spcBef>
            </a:pPr>
            <a:endParaRPr sz="1631" dirty="0">
              <a:latin typeface="Arial MT"/>
              <a:cs typeface="Arial MT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80BA033-0AEC-43F5-BA1F-064ED26FAEF1}"/>
              </a:ext>
            </a:extLst>
          </p:cNvPr>
          <p:cNvSpPr txBox="1"/>
          <p:nvPr/>
        </p:nvSpPr>
        <p:spPr>
          <a:xfrm>
            <a:off x="571315" y="4038600"/>
            <a:ext cx="5712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743"/>
                </a:solidFill>
              </a:rPr>
              <a:t>Martedì 26 maggio 2026 </a:t>
            </a:r>
          </a:p>
          <a:p>
            <a:pPr algn="ctr"/>
            <a:r>
              <a:rPr lang="it-IT" sz="2400" b="1" dirty="0">
                <a:solidFill>
                  <a:srgbClr val="007743"/>
                </a:solidFill>
              </a:rPr>
              <a:t>ore 20.40</a:t>
            </a:r>
          </a:p>
          <a:p>
            <a:pPr algn="ctr"/>
            <a:r>
              <a:rPr lang="it-IT" sz="1600" b="1" dirty="0">
                <a:solidFill>
                  <a:srgbClr val="007743"/>
                </a:solidFill>
              </a:rPr>
              <a:t>Sala Polivalente, Via Antonio Locatelli, 1</a:t>
            </a:r>
          </a:p>
          <a:p>
            <a:pPr algn="ctr"/>
            <a:r>
              <a:rPr lang="it-IT" sz="1600" b="1" dirty="0">
                <a:solidFill>
                  <a:srgbClr val="007743"/>
                </a:solidFill>
              </a:rPr>
              <a:t>(sotto la biblioteca)</a:t>
            </a:r>
          </a:p>
          <a:p>
            <a:pPr algn="ctr"/>
            <a:endParaRPr lang="it-IT" sz="1600" b="1" dirty="0">
              <a:solidFill>
                <a:srgbClr val="007743"/>
              </a:solidFill>
            </a:endParaRPr>
          </a:p>
          <a:p>
            <a:pPr algn="ctr"/>
            <a:r>
              <a:rPr lang="it-IT" sz="1600" b="1" dirty="0">
                <a:solidFill>
                  <a:srgbClr val="007743"/>
                </a:solidFill>
              </a:rPr>
              <a:t>Piazza Brembana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B3FFD9-4C50-438A-9048-0D13ECA363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7044" y="7680385"/>
            <a:ext cx="2940101" cy="44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97" tIns="82848" rIns="165697" bIns="828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550A548-DCA3-44AC-863D-08C86C493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50098"/>
              </p:ext>
            </p:extLst>
          </p:nvPr>
        </p:nvGraphicFramePr>
        <p:xfrm>
          <a:off x="1108677" y="8379866"/>
          <a:ext cx="6032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5" imgW="3677163" imgH="4715533" progId="MSPhotoEd.3">
                  <p:embed/>
                </p:oleObj>
              </mc:Choice>
              <mc:Fallback>
                <p:oleObj r:id="rId5" imgW="3677163" imgH="4715533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677" y="8379866"/>
                        <a:ext cx="603250" cy="779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A5B3DA9E-6FE8-483B-8733-0A2797D88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499906"/>
            <a:ext cx="1688272" cy="63243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18FE2BD-A5A9-46E7-A3DA-7D27C50EE4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280" b="29491"/>
          <a:stretch/>
        </p:blipFill>
        <p:spPr>
          <a:xfrm>
            <a:off x="359171" y="1714782"/>
            <a:ext cx="6196144" cy="232381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50B8B88-2509-42FA-B2D2-7630CFD17B68}"/>
              </a:ext>
            </a:extLst>
          </p:cNvPr>
          <p:cNvSpPr txBox="1"/>
          <p:nvPr/>
        </p:nvSpPr>
        <p:spPr>
          <a:xfrm>
            <a:off x="673928" y="9132345"/>
            <a:ext cx="1999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latin typeface="Helvetica" panose="020B0604020202020204" pitchFamily="34" charset="0"/>
                <a:cs typeface="Helvetica" panose="020B0604020202020204" pitchFamily="34" charset="0"/>
              </a:rPr>
              <a:t>Comune di Piazza Brembana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202</Words>
  <Application>Microsoft Office PowerPoint</Application>
  <PresentationFormat>A4 (21x29,7 cm)</PresentationFormat>
  <Paragraphs>15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Arial MT</vt:lpstr>
      <vt:lpstr>Calibri</vt:lpstr>
      <vt:lpstr>Helvetica</vt:lpstr>
      <vt:lpstr>Office Theme</vt:lpstr>
      <vt:lpstr>MSPhotoEd.3</vt:lpstr>
      <vt:lpstr>Adolescenza e salute:  quando il corpo diventa linguaggio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MONICA AIROLDI</cp:lastModifiedBy>
  <cp:revision>29</cp:revision>
  <cp:lastPrinted>2026-02-09T08:10:18Z</cp:lastPrinted>
  <dcterms:created xsi:type="dcterms:W3CDTF">2026-01-28T10:25:28Z</dcterms:created>
  <dcterms:modified xsi:type="dcterms:W3CDTF">2026-05-15T13:27:49Z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2026-01-28T00:00:00Z</vt:filetime>
  </property>
  <property fmtid="{D5CDD505-2E9C-101B-9397-08002B2CF9AE}" pid="5" name="Producer">
    <vt:lpwstr>Microsoft® PowerPoint® 2019</vt:lpwstr>
  </property>
</Properties>
</file>